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54142-DA1C-4C45-85E7-12DA2EE324A7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091B6-CB90-4791-A0B1-DE2BE9CB2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37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EF644-F857-4469-91C2-A74BACC77C67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621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21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我們現有的通路優勢別人不容易作大</a:t>
            </a:r>
            <a:r>
              <a:rPr lang="en-US" altLang="zh-TW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8186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D82C-31B2-4484-90AD-3FA87F1C01E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知識管理成效</a:t>
            </a:r>
            <a:r>
              <a:rPr lang="zh-TW" altLang="en-US" smtClean="0"/>
              <a:t>評估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4495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smtClean="0">
                <a:latin typeface="標楷體" pitchFamily="65" charset="-120"/>
              </a:rPr>
              <a:t>傳統的財務績效評估模式只能衡量過去發生的事（落後的結果因素），不能評估</a:t>
            </a:r>
            <a:r>
              <a:rPr lang="zh-TW" altLang="en-US" sz="2400" smtClean="0">
                <a:solidFill>
                  <a:srgbClr val="99CCFF"/>
                </a:solidFill>
                <a:latin typeface="標楷體" pitchFamily="65" charset="-120"/>
              </a:rPr>
              <a:t>企業前瞻性的投資（領先的驅動因素）</a:t>
            </a:r>
            <a:r>
              <a:rPr lang="zh-TW" altLang="en-US" sz="2400" smtClean="0">
                <a:latin typeface="標楷體" pitchFamily="65" charset="-120"/>
              </a:rPr>
              <a:t>，亦無法表達無形資產和智慧資產的價值，更無法從中得知企業的成長，及經理人未來會將企業帶往那一個方向。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「平衡計分卡」是一個由策略衍生出來的績效衡量新架構，它透過財務構面、顧客構面、企業內部流程構面、與學習與成長等四大構面，來考核一個組織的績效。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財務構面為</a:t>
            </a:r>
            <a:r>
              <a:rPr lang="zh-TW" altLang="en-US" sz="2400" smtClean="0">
                <a:solidFill>
                  <a:schemeClr val="accent1"/>
                </a:solidFill>
              </a:rPr>
              <a:t>成果</a:t>
            </a:r>
            <a:r>
              <a:rPr lang="en-US" altLang="zh-TW" sz="2400" smtClean="0">
                <a:solidFill>
                  <a:schemeClr val="accent1"/>
                </a:solidFill>
              </a:rPr>
              <a:t>(Outcome)</a:t>
            </a:r>
            <a:r>
              <a:rPr lang="zh-TW" altLang="en-US" sz="2400" smtClean="0">
                <a:solidFill>
                  <a:schemeClr val="accent1"/>
                </a:solidFill>
              </a:rPr>
              <a:t>量度</a:t>
            </a:r>
            <a:r>
              <a:rPr lang="zh-TW" altLang="en-US" sz="2400" smtClean="0"/>
              <a:t>。顧客、企業內部流程、學習與成長等構面為</a:t>
            </a:r>
            <a:r>
              <a:rPr lang="zh-TW" altLang="en-US" sz="2400" smtClean="0">
                <a:solidFill>
                  <a:srgbClr val="FF0000"/>
                </a:solidFill>
              </a:rPr>
              <a:t>績效驅動</a:t>
            </a:r>
            <a:r>
              <a:rPr lang="en-US" altLang="zh-TW" sz="2400" smtClean="0">
                <a:solidFill>
                  <a:srgbClr val="FF0000"/>
                </a:solidFill>
              </a:rPr>
              <a:t>(Performance Driver)</a:t>
            </a:r>
            <a:r>
              <a:rPr lang="zh-TW" altLang="en-US" sz="2400" smtClean="0"/>
              <a:t>因素。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smtClean="0"/>
          </a:p>
        </p:txBody>
      </p:sp>
      <p:pic>
        <p:nvPicPr>
          <p:cNvPr id="302085" name="Picture 4" descr="j023475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235825" y="4851400"/>
            <a:ext cx="1641475" cy="1163638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BA693-ADFB-40B1-9222-B981C08E4EB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6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99"/>
                </a:solidFill>
              </a:rPr>
              <a:t>策略執行的障礙</a:t>
            </a:r>
          </a:p>
        </p:txBody>
      </p:sp>
      <p:sp>
        <p:nvSpPr>
          <p:cNvPr id="1764355" name="AutoShape 3"/>
          <p:cNvSpPr>
            <a:spLocks noChangeArrowheads="1"/>
          </p:cNvSpPr>
          <p:nvPr/>
        </p:nvSpPr>
        <p:spPr bwMode="auto">
          <a:xfrm>
            <a:off x="684213" y="1484313"/>
            <a:ext cx="2303462" cy="1296987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 sz="1600">
              <a:solidFill>
                <a:schemeClr val="bg2"/>
              </a:solidFill>
              <a:ea typeface="標楷體" pitchFamily="65" charset="-120"/>
            </a:endParaRPr>
          </a:p>
          <a:p>
            <a:pPr algn="ctr"/>
            <a:r>
              <a:rPr lang="en-US" altLang="zh-TW" sz="1400">
                <a:solidFill>
                  <a:schemeClr val="bg2"/>
                </a:solidFill>
                <a:ea typeface="標楷體" pitchFamily="65" charset="-120"/>
              </a:rPr>
              <a:t>70% CEOs</a:t>
            </a:r>
            <a:r>
              <a:rPr lang="zh-TW" altLang="en-US" sz="1400">
                <a:solidFill>
                  <a:schemeClr val="bg2"/>
                </a:solidFill>
                <a:ea typeface="標楷體" pitchFamily="65" charset="-120"/>
              </a:rPr>
              <a:t>失敗</a:t>
            </a:r>
          </a:p>
          <a:p>
            <a:pPr algn="ctr"/>
            <a:r>
              <a:rPr lang="zh-TW" altLang="en-US" sz="1400">
                <a:solidFill>
                  <a:schemeClr val="bg2"/>
                </a:solidFill>
                <a:ea typeface="標楷體" pitchFamily="65" charset="-120"/>
              </a:rPr>
              <a:t>源自於不當的執行</a:t>
            </a:r>
          </a:p>
          <a:p>
            <a:pPr algn="ctr"/>
            <a:endParaRPr lang="en-US" altLang="zh-TW" sz="14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47813" y="1916113"/>
            <a:ext cx="6465887" cy="3763962"/>
            <a:chOff x="975" y="1207"/>
            <a:chExt cx="4073" cy="2371"/>
          </a:xfrm>
        </p:grpSpPr>
        <p:sp>
          <p:nvSpPr>
            <p:cNvPr id="303110" name="Oval 5"/>
            <p:cNvSpPr>
              <a:spLocks noChangeArrowheads="1"/>
            </p:cNvSpPr>
            <p:nvPr/>
          </p:nvSpPr>
          <p:spPr bwMode="auto">
            <a:xfrm>
              <a:off x="2290" y="1207"/>
              <a:ext cx="1360" cy="5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只有</a:t>
              </a:r>
              <a:r>
                <a:rPr lang="en-US" altLang="zh-TW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10%</a:t>
              </a:r>
              <a:r>
                <a:rPr lang="zh-TW" altLang="en-US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的組織確實執行</a:t>
              </a:r>
            </a:p>
            <a:p>
              <a:pPr algn="ctr"/>
              <a:r>
                <a:rPr lang="zh-TW" altLang="en-US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我們的策略</a:t>
              </a:r>
            </a:p>
          </p:txBody>
        </p:sp>
        <p:sp>
          <p:nvSpPr>
            <p:cNvPr id="303111" name="Rectangle 6"/>
            <p:cNvSpPr>
              <a:spLocks noChangeArrowheads="1"/>
            </p:cNvSpPr>
            <p:nvPr/>
          </p:nvSpPr>
          <p:spPr bwMode="auto">
            <a:xfrm>
              <a:off x="1746" y="1933"/>
              <a:ext cx="2359" cy="3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策略執行的障礙</a:t>
              </a:r>
            </a:p>
          </p:txBody>
        </p:sp>
        <p:sp>
          <p:nvSpPr>
            <p:cNvPr id="303112" name="Line 7"/>
            <p:cNvSpPr>
              <a:spLocks noChangeShapeType="1"/>
            </p:cNvSpPr>
            <p:nvPr/>
          </p:nvSpPr>
          <p:spPr bwMode="auto">
            <a:xfrm flipH="1">
              <a:off x="2154" y="1632"/>
              <a:ext cx="200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13" name="Line 8"/>
            <p:cNvSpPr>
              <a:spLocks noChangeShapeType="1"/>
            </p:cNvSpPr>
            <p:nvPr/>
          </p:nvSpPr>
          <p:spPr bwMode="auto">
            <a:xfrm flipH="1">
              <a:off x="1655" y="2261"/>
              <a:ext cx="27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75" y="2704"/>
              <a:ext cx="905" cy="874"/>
              <a:chOff x="1474" y="2704"/>
              <a:chExt cx="680" cy="771"/>
            </a:xfrm>
          </p:grpSpPr>
          <p:sp>
            <p:nvSpPr>
              <p:cNvPr id="303129" name="Rectangle 10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680" cy="272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願景障礙</a:t>
                </a:r>
              </a:p>
            </p:txBody>
          </p:sp>
          <p:sp>
            <p:nvSpPr>
              <p:cNvPr id="303130" name="Rectangle 11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680" cy="49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只有</a:t>
                </a:r>
                <a:r>
                  <a:rPr lang="en-US" altLang="zh-TW" sz="1400">
                    <a:solidFill>
                      <a:srgbClr val="0000FF"/>
                    </a:solidFill>
                    <a:ea typeface="標楷體" pitchFamily="65" charset="-120"/>
                  </a:rPr>
                  <a:t>5%</a:t>
                </a:r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的員工了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解公司的策略</a:t>
                </a:r>
              </a:p>
            </p:txBody>
          </p:sp>
        </p:grpSp>
        <p:sp>
          <p:nvSpPr>
            <p:cNvPr id="303115" name="Rectangle 12"/>
            <p:cNvSpPr>
              <a:spLocks noChangeArrowheads="1"/>
            </p:cNvSpPr>
            <p:nvPr/>
          </p:nvSpPr>
          <p:spPr bwMode="auto">
            <a:xfrm>
              <a:off x="2064" y="2704"/>
              <a:ext cx="878" cy="31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人員障礙</a:t>
              </a:r>
            </a:p>
          </p:txBody>
        </p:sp>
        <p:sp>
          <p:nvSpPr>
            <p:cNvPr id="303116" name="Rectangle 13"/>
            <p:cNvSpPr>
              <a:spLocks noChangeArrowheads="1"/>
            </p:cNvSpPr>
            <p:nvPr/>
          </p:nvSpPr>
          <p:spPr bwMode="auto">
            <a:xfrm>
              <a:off x="2064" y="3016"/>
              <a:ext cx="878" cy="5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只有</a:t>
              </a:r>
              <a:r>
                <a:rPr lang="en-US" altLang="zh-TW" sz="1400">
                  <a:solidFill>
                    <a:srgbClr val="0000FF"/>
                  </a:solidFill>
                  <a:ea typeface="標楷體" pitchFamily="65" charset="-120"/>
                </a:rPr>
                <a:t>25%</a:t>
              </a:r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的管理</a:t>
              </a:r>
            </a:p>
            <a:p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人員的獎酬制度</a:t>
              </a:r>
            </a:p>
            <a:p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與策略有所連結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107" y="2704"/>
              <a:ext cx="895" cy="862"/>
              <a:chOff x="1474" y="2704"/>
              <a:chExt cx="680" cy="771"/>
            </a:xfrm>
          </p:grpSpPr>
          <p:sp>
            <p:nvSpPr>
              <p:cNvPr id="303127" name="Rectangle 15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680" cy="272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管理障礙</a:t>
                </a:r>
              </a:p>
            </p:txBody>
          </p:sp>
          <p:sp>
            <p:nvSpPr>
              <p:cNvPr id="303128" name="Rectangle 16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680" cy="49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ea typeface="標楷體" pitchFamily="65" charset="-120"/>
                  </a:rPr>
                  <a:t>85%</a:t>
                </a:r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的高層經理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人員每月花費小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於一個小時在策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略的討論上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4150" y="2704"/>
              <a:ext cx="898" cy="856"/>
              <a:chOff x="1474" y="2704"/>
              <a:chExt cx="680" cy="771"/>
            </a:xfrm>
          </p:grpSpPr>
          <p:sp>
            <p:nvSpPr>
              <p:cNvPr id="303125" name="Rectangle 18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680" cy="272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資源障礙</a:t>
                </a:r>
              </a:p>
            </p:txBody>
          </p:sp>
          <p:sp>
            <p:nvSpPr>
              <p:cNvPr id="303126" name="Rectangle 19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680" cy="49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ea typeface="標楷體" pitchFamily="65" charset="-120"/>
                  </a:rPr>
                  <a:t>60%</a:t>
                </a:r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的企業組織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並沒有將預算與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策略作連結</a:t>
                </a:r>
              </a:p>
            </p:txBody>
          </p:sp>
        </p:grpSp>
        <p:sp>
          <p:nvSpPr>
            <p:cNvPr id="303119" name="Line 20"/>
            <p:cNvSpPr>
              <a:spLocks noChangeShapeType="1"/>
            </p:cNvSpPr>
            <p:nvPr/>
          </p:nvSpPr>
          <p:spPr bwMode="auto">
            <a:xfrm>
              <a:off x="2504" y="2280"/>
              <a:ext cx="8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0" name="Line 21"/>
            <p:cNvSpPr>
              <a:spLocks noChangeShapeType="1"/>
            </p:cNvSpPr>
            <p:nvPr/>
          </p:nvSpPr>
          <p:spPr bwMode="auto">
            <a:xfrm>
              <a:off x="2512" y="1681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1" name="Line 22"/>
            <p:cNvSpPr>
              <a:spLocks noChangeShapeType="1"/>
            </p:cNvSpPr>
            <p:nvPr/>
          </p:nvSpPr>
          <p:spPr bwMode="auto">
            <a:xfrm>
              <a:off x="3022" y="1756"/>
              <a:ext cx="75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2" name="Line 23"/>
            <p:cNvSpPr>
              <a:spLocks noChangeShapeType="1"/>
            </p:cNvSpPr>
            <p:nvPr/>
          </p:nvSpPr>
          <p:spPr bwMode="auto">
            <a:xfrm>
              <a:off x="3258" y="2247"/>
              <a:ext cx="283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3" name="Line 24"/>
            <p:cNvSpPr>
              <a:spLocks noChangeShapeType="1"/>
            </p:cNvSpPr>
            <p:nvPr/>
          </p:nvSpPr>
          <p:spPr bwMode="auto">
            <a:xfrm>
              <a:off x="3424" y="1706"/>
              <a:ext cx="23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4" name="Line 25"/>
            <p:cNvSpPr>
              <a:spLocks noChangeShapeType="1"/>
            </p:cNvSpPr>
            <p:nvPr/>
          </p:nvSpPr>
          <p:spPr bwMode="auto">
            <a:xfrm>
              <a:off x="3954" y="2261"/>
              <a:ext cx="483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6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7643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4" grpId="0"/>
      <p:bldP spid="1764355" grpId="0" animBg="1"/>
      <p:bldP spid="17643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59B5C-E668-44B4-A777-4CDCBA55AFBA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76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solidFill>
                  <a:srgbClr val="FF0000"/>
                </a:solidFill>
              </a:rPr>
              <a:t>   </a:t>
            </a:r>
            <a:r>
              <a:rPr lang="zh-TW" altLang="en-US" sz="3200" smtClean="0">
                <a:solidFill>
                  <a:srgbClr val="FF0000"/>
                </a:solidFill>
              </a:rPr>
              <a:t>平衡計分卡： </a:t>
            </a:r>
            <a:br>
              <a:rPr lang="zh-TW" altLang="en-US" sz="3200" smtClean="0">
                <a:solidFill>
                  <a:srgbClr val="FF0000"/>
                </a:solidFill>
              </a:rPr>
            </a:br>
            <a:r>
              <a:rPr lang="zh-TW" altLang="en-US" sz="3200" smtClean="0">
                <a:solidFill>
                  <a:srgbClr val="FF0000"/>
                </a:solidFill>
              </a:rPr>
              <a:t>將願景及策略轉化為執行面的語言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25725" y="1773238"/>
            <a:ext cx="4826000" cy="4248150"/>
            <a:chOff x="1654" y="1117"/>
            <a:chExt cx="3040" cy="267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54" y="1117"/>
              <a:ext cx="1362" cy="632"/>
              <a:chOff x="1065" y="1117"/>
              <a:chExt cx="1225" cy="632"/>
            </a:xfrm>
          </p:grpSpPr>
          <p:sp>
            <p:nvSpPr>
              <p:cNvPr id="304144" name="Rectangle 5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財務構面</a:t>
                </a:r>
              </a:p>
            </p:txBody>
          </p:sp>
          <p:sp>
            <p:nvSpPr>
              <p:cNvPr id="304145" name="Rectangle 6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公司的股東如何看待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我們在財務面的成功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?〞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244" y="1797"/>
              <a:ext cx="1362" cy="632"/>
              <a:chOff x="1065" y="1117"/>
              <a:chExt cx="1225" cy="632"/>
            </a:xfrm>
          </p:grpSpPr>
          <p:sp>
            <p:nvSpPr>
              <p:cNvPr id="304142" name="Rectangle 8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顧客構面</a:t>
                </a:r>
              </a:p>
            </p:txBody>
          </p:sp>
          <p:sp>
            <p:nvSpPr>
              <p:cNvPr id="304143" name="Rectangle 9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為達成願景，必須如</a:t>
                </a:r>
                <a:r>
                  <a:rPr kumimoji="0"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何</a:t>
                </a:r>
              </a:p>
              <a:p>
                <a:r>
                  <a:rPr kumimoji="0"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將公司呈現在顧客面前</a:t>
                </a:r>
                <a:r>
                  <a:rPr kumimoji="0"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?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788" y="2481"/>
              <a:ext cx="1362" cy="632"/>
              <a:chOff x="1065" y="1117"/>
              <a:chExt cx="1225" cy="632"/>
            </a:xfrm>
          </p:grpSpPr>
          <p:sp>
            <p:nvSpPr>
              <p:cNvPr id="304140" name="Rectangle 11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流程構面</a:t>
                </a:r>
              </a:p>
            </p:txBody>
          </p:sp>
          <p:sp>
            <p:nvSpPr>
              <p:cNvPr id="304141" name="Rectangle 12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為滿足顧客需求，在哪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些流程上必須勝過別人</a:t>
                </a:r>
                <a:r>
                  <a:rPr kumimoji="0"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?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3332" y="3161"/>
              <a:ext cx="1362" cy="632"/>
              <a:chOff x="1065" y="1117"/>
              <a:chExt cx="1225" cy="632"/>
            </a:xfrm>
          </p:grpSpPr>
          <p:sp>
            <p:nvSpPr>
              <p:cNvPr id="304138" name="Rectangle 14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學習成長構面</a:t>
                </a:r>
              </a:p>
            </p:txBody>
          </p:sp>
          <p:sp>
            <p:nvSpPr>
              <p:cNvPr id="304139" name="Rectangle 15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為達成願景，我們必須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在哪些方面成長及學習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176539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755650" y="4397375"/>
            <a:ext cx="3384550" cy="1984375"/>
          </a:xfrm>
          <a:noFill/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zh-TW" altLang="en-US" sz="2800" smtClean="0"/>
              <a:t>策略可以說是一連串的因果關係的假設。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6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5378" grpId="0"/>
      <p:bldP spid="17653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CB1D5-3734-4169-AB81-902736A5A50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304800" y="56388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400">
                <a:ea typeface="標楷體" pitchFamily="65" charset="-120"/>
              </a:rPr>
              <a:t>Robert S.Kaplan </a:t>
            </a:r>
            <a:r>
              <a:rPr lang="zh-TW" altLang="en-US" sz="1400">
                <a:ea typeface="標楷體" pitchFamily="65" charset="-120"/>
              </a:rPr>
              <a:t>與 </a:t>
            </a:r>
            <a:r>
              <a:rPr lang="en-US" altLang="zh-TW" sz="1400">
                <a:ea typeface="標楷體" pitchFamily="65" charset="-120"/>
              </a:rPr>
              <a:t>Davif P. Norton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1990</a:t>
            </a:r>
          </a:p>
        </p:txBody>
      </p:sp>
      <p:sp>
        <p:nvSpPr>
          <p:cNvPr id="305156" name="Text Box 5"/>
          <p:cNvSpPr txBox="1">
            <a:spLocks noChangeArrowheads="1"/>
          </p:cNvSpPr>
          <p:nvPr/>
        </p:nvSpPr>
        <p:spPr bwMode="auto">
          <a:xfrm>
            <a:off x="1600200" y="304800"/>
            <a:ext cx="577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某外商銀行平衡計分指標</a:t>
            </a:r>
          </a:p>
        </p:txBody>
      </p:sp>
      <p:graphicFrame>
        <p:nvGraphicFramePr>
          <p:cNvPr id="869450" name="Group 74"/>
          <p:cNvGraphicFramePr>
            <a:graphicFrameLocks noGrp="1"/>
          </p:cNvGraphicFramePr>
          <p:nvPr/>
        </p:nvGraphicFramePr>
        <p:xfrm>
          <a:off x="533400" y="1371600"/>
          <a:ext cx="8305800" cy="4023360"/>
        </p:xfrm>
        <a:graphic>
          <a:graphicData uri="http://schemas.openxmlformats.org/drawingml/2006/table">
            <a:tbl>
              <a:tblPr/>
              <a:tblGrid>
                <a:gridCol w="3429000"/>
                <a:gridCol w="2590800"/>
                <a:gridCol w="228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落後衡量標準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財務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改善利潤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擴大營收組合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減少成本結構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投資報酬率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營收成長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存款服務成本改變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營收組合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增加顧客對我們產品與人員的滿意度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增加售後服務的滿意度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顧客區隔佔有率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顧客延續率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顧客關係深度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顧客滿意度調查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305175" name="Picture 75" descr="j03363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333375"/>
            <a:ext cx="838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D4790-2804-462F-8FB2-052AA1922E7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838200" y="60198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400">
                <a:ea typeface="標楷體" pitchFamily="65" charset="-120"/>
              </a:rPr>
              <a:t>Robert S.Kaplan </a:t>
            </a:r>
            <a:r>
              <a:rPr lang="zh-TW" altLang="en-US" sz="1400">
                <a:ea typeface="標楷體" pitchFamily="65" charset="-120"/>
              </a:rPr>
              <a:t>與 </a:t>
            </a:r>
            <a:r>
              <a:rPr lang="en-US" altLang="zh-TW" sz="1400">
                <a:ea typeface="標楷體" pitchFamily="65" charset="-120"/>
              </a:rPr>
              <a:t>Davif P. Norton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1990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71600" y="228600"/>
            <a:ext cx="577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某外商銀行平衡計分指標</a:t>
            </a:r>
          </a:p>
        </p:txBody>
      </p:sp>
      <p:graphicFrame>
        <p:nvGraphicFramePr>
          <p:cNvPr id="1085491" name="Group 51"/>
          <p:cNvGraphicFramePr>
            <a:graphicFrameLocks noGrp="1"/>
          </p:cNvGraphicFramePr>
          <p:nvPr/>
        </p:nvGraphicFramePr>
        <p:xfrm>
          <a:off x="381000" y="1143000"/>
          <a:ext cx="8458200" cy="4861560"/>
        </p:xfrm>
        <a:graphic>
          <a:graphicData uri="http://schemas.openxmlformats.org/drawingml/2006/table">
            <a:tbl>
              <a:tblPr/>
              <a:tblGrid>
                <a:gridCol w="3048000"/>
                <a:gridCol w="3314700"/>
                <a:gridCol w="20955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落後衡量標準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了解我們的顧客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創造創新的產品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交叉銷售產品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4.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轉移顧客至高價值產品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5.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減少營運問題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6.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回應迅速的服務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新產品的營收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交叉銷售比率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通路組合改變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服務出錯率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滿足顧客要求的時間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產品開發週期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面對顧客時間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學習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培養策略技術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提供策略資訊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校準個人目標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員工滿意度、員工平均營收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策略職位適任率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策略資訊可用率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個人目標配合度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B5D1F-6E6B-490C-B00F-E8100DAAA57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07203" name="Rectangle 3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88" y="0"/>
            <a:ext cx="7488237" cy="647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000" smtClean="0">
                <a:solidFill>
                  <a:srgbClr val="FFFF00"/>
                </a:solidFill>
              </a:rPr>
              <a:t>願景</a:t>
            </a:r>
            <a:r>
              <a:rPr lang="en-US" altLang="zh-TW" sz="2000" smtClean="0">
                <a:solidFill>
                  <a:srgbClr val="FFFF00"/>
                </a:solidFill>
              </a:rPr>
              <a:t>:</a:t>
            </a:r>
            <a:r>
              <a:rPr lang="zh-TW" altLang="en-US" sz="2000" smtClean="0">
                <a:solidFill>
                  <a:srgbClr val="FFFF00"/>
                </a:solidFill>
              </a:rPr>
              <a:t>寶島永續稱雄 神州再造第一</a:t>
            </a:r>
            <a:r>
              <a:rPr lang="zh-TW" altLang="en-US" sz="2400" smtClean="0">
                <a:solidFill>
                  <a:srgbClr val="FFFF00"/>
                </a:solidFill>
              </a:rPr>
              <a:t/>
            </a:r>
            <a:br>
              <a:rPr lang="zh-TW" altLang="en-US" sz="2400" smtClean="0">
                <a:solidFill>
                  <a:srgbClr val="FFFF00"/>
                </a:solidFill>
              </a:rPr>
            </a:br>
            <a:r>
              <a:rPr lang="zh-TW" altLang="en-US" sz="2000" smtClean="0">
                <a:solidFill>
                  <a:srgbClr val="FFFF00"/>
                </a:solidFill>
              </a:rPr>
              <a:t>使命</a:t>
            </a:r>
            <a:r>
              <a:rPr lang="en-US" altLang="zh-TW" sz="2000" smtClean="0">
                <a:solidFill>
                  <a:srgbClr val="FFFF00"/>
                </a:solidFill>
              </a:rPr>
              <a:t>:</a:t>
            </a:r>
            <a:r>
              <a:rPr lang="zh-TW" altLang="en-US" sz="2000" smtClean="0">
                <a:solidFill>
                  <a:srgbClr val="FFFF00"/>
                </a:solidFill>
              </a:rPr>
              <a:t>顧客 員工 股東心目中最有價值的公司</a:t>
            </a:r>
          </a:p>
        </p:txBody>
      </p:sp>
      <p:sp>
        <p:nvSpPr>
          <p:cNvPr id="307205" name="Text Box 3"/>
          <p:cNvSpPr txBox="1">
            <a:spLocks noChangeArrowheads="1"/>
          </p:cNvSpPr>
          <p:nvPr/>
        </p:nvSpPr>
        <p:spPr bwMode="auto">
          <a:xfrm>
            <a:off x="0" y="5184775"/>
            <a:ext cx="396875" cy="1235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學習與成長面</a:t>
            </a:r>
          </a:p>
        </p:txBody>
      </p:sp>
      <p:sp>
        <p:nvSpPr>
          <p:cNvPr id="307206" name="Line 4"/>
          <p:cNvSpPr>
            <a:spLocks noChangeShapeType="1"/>
          </p:cNvSpPr>
          <p:nvPr/>
        </p:nvSpPr>
        <p:spPr bwMode="auto">
          <a:xfrm flipV="1">
            <a:off x="360363" y="3413125"/>
            <a:ext cx="849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07" name="Text Box 5"/>
          <p:cNvSpPr txBox="1">
            <a:spLocks noChangeArrowheads="1"/>
          </p:cNvSpPr>
          <p:nvPr/>
        </p:nvSpPr>
        <p:spPr bwMode="auto">
          <a:xfrm>
            <a:off x="0" y="1257300"/>
            <a:ext cx="39687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財務面</a:t>
            </a:r>
          </a:p>
        </p:txBody>
      </p:sp>
      <p:sp>
        <p:nvSpPr>
          <p:cNvPr id="307208" name="Text Box 6"/>
          <p:cNvSpPr txBox="1">
            <a:spLocks noChangeArrowheads="1"/>
          </p:cNvSpPr>
          <p:nvPr/>
        </p:nvSpPr>
        <p:spPr bwMode="auto">
          <a:xfrm>
            <a:off x="0" y="2479675"/>
            <a:ext cx="396875" cy="833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顧客面</a:t>
            </a:r>
          </a:p>
        </p:txBody>
      </p:sp>
      <p:sp>
        <p:nvSpPr>
          <p:cNvPr id="307209" name="Text Box 7"/>
          <p:cNvSpPr txBox="1">
            <a:spLocks noChangeArrowheads="1"/>
          </p:cNvSpPr>
          <p:nvPr/>
        </p:nvSpPr>
        <p:spPr bwMode="auto">
          <a:xfrm>
            <a:off x="0" y="3673475"/>
            <a:ext cx="396875" cy="1000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內部程序面</a:t>
            </a:r>
          </a:p>
        </p:txBody>
      </p:sp>
      <p:sp>
        <p:nvSpPr>
          <p:cNvPr id="307210" name="Line 8"/>
          <p:cNvSpPr>
            <a:spLocks noChangeShapeType="1"/>
          </p:cNvSpPr>
          <p:nvPr/>
        </p:nvSpPr>
        <p:spPr bwMode="auto">
          <a:xfrm>
            <a:off x="411163" y="1865313"/>
            <a:ext cx="843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11" name="Line 9"/>
          <p:cNvSpPr>
            <a:spLocks noChangeShapeType="1"/>
          </p:cNvSpPr>
          <p:nvPr/>
        </p:nvSpPr>
        <p:spPr bwMode="auto">
          <a:xfrm>
            <a:off x="404813" y="4897438"/>
            <a:ext cx="843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12" name="Rectangle 10"/>
          <p:cNvSpPr>
            <a:spLocks noChangeArrowheads="1"/>
          </p:cNvSpPr>
          <p:nvPr/>
        </p:nvSpPr>
        <p:spPr bwMode="auto">
          <a:xfrm>
            <a:off x="1728788" y="652463"/>
            <a:ext cx="2736850" cy="34925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F1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利潤成長</a:t>
            </a:r>
          </a:p>
        </p:txBody>
      </p:sp>
      <p:sp>
        <p:nvSpPr>
          <p:cNvPr id="307213" name="Rectangle 11"/>
          <p:cNvSpPr>
            <a:spLocks noChangeArrowheads="1"/>
          </p:cNvSpPr>
          <p:nvPr/>
        </p:nvSpPr>
        <p:spPr bwMode="auto">
          <a:xfrm>
            <a:off x="1728788" y="1008063"/>
            <a:ext cx="2736850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C.F11</a:t>
            </a:r>
            <a:r>
              <a:rPr lang="zh-TW" altLang="en-US" sz="1400">
                <a:ea typeface="細明體" pitchFamily="49" charset="-120"/>
              </a:rPr>
              <a:t>現有商品利潤維持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B.F12</a:t>
            </a:r>
            <a:r>
              <a:rPr lang="zh-TW" altLang="en-US" sz="1400">
                <a:ea typeface="細明體" pitchFamily="49" charset="-120"/>
              </a:rPr>
              <a:t>新服務性商品營收成長</a:t>
            </a:r>
            <a:r>
              <a:rPr lang="en-US" altLang="zh-TW" sz="1400">
                <a:ea typeface="細明體" pitchFamily="49" charset="-120"/>
              </a:rPr>
              <a:t>(</a:t>
            </a:r>
            <a:r>
              <a:rPr lang="zh-TW" altLang="en-US" sz="1400">
                <a:ea typeface="細明體" pitchFamily="49" charset="-120"/>
              </a:rPr>
              <a:t>車輛或行有關的服務商品</a:t>
            </a:r>
            <a:r>
              <a:rPr lang="en-US" altLang="zh-TW" sz="1400">
                <a:ea typeface="細明體" pitchFamily="49" charset="-120"/>
              </a:rPr>
              <a:t>)</a:t>
            </a:r>
          </a:p>
        </p:txBody>
      </p:sp>
      <p:sp>
        <p:nvSpPr>
          <p:cNvPr id="307214" name="Text Box 12"/>
          <p:cNvSpPr txBox="1">
            <a:spLocks noChangeArrowheads="1"/>
          </p:cNvSpPr>
          <p:nvPr/>
        </p:nvSpPr>
        <p:spPr bwMode="auto">
          <a:xfrm>
            <a:off x="3168650" y="6192838"/>
            <a:ext cx="3400425" cy="404812"/>
          </a:xfrm>
          <a:prstGeom prst="rect">
            <a:avLst/>
          </a:prstGeom>
          <a:solidFill>
            <a:srgbClr val="CC00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zh-TW" sz="1400" b="1">
                <a:ea typeface="標楷體" pitchFamily="65" charset="-120"/>
              </a:rPr>
              <a:t>C.</a:t>
            </a:r>
            <a:r>
              <a:rPr lang="zh-TW" altLang="en-US" sz="1400" b="1">
                <a:ea typeface="標楷體" pitchFamily="65" charset="-120"/>
              </a:rPr>
              <a:t>誠實、積極、和諧的組織氣氛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zh-TW" sz="1400" b="1">
                <a:ea typeface="標楷體" pitchFamily="65" charset="-120"/>
              </a:rPr>
              <a:t>C.</a:t>
            </a:r>
            <a:r>
              <a:rPr lang="zh-TW" altLang="en-US" sz="1400" b="1">
                <a:ea typeface="標楷體" pitchFamily="65" charset="-120"/>
              </a:rPr>
              <a:t>建立以策略為主的績效考核與獎酬辦法</a:t>
            </a:r>
          </a:p>
        </p:txBody>
      </p:sp>
      <p:sp>
        <p:nvSpPr>
          <p:cNvPr id="307215" name="Rectangle 13"/>
          <p:cNvSpPr>
            <a:spLocks noChangeArrowheads="1"/>
          </p:cNvSpPr>
          <p:nvPr/>
        </p:nvSpPr>
        <p:spPr bwMode="auto">
          <a:xfrm>
            <a:off x="4824413" y="652463"/>
            <a:ext cx="2952750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F2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生產力提升</a:t>
            </a:r>
          </a:p>
        </p:txBody>
      </p:sp>
      <p:sp>
        <p:nvSpPr>
          <p:cNvPr id="307216" name="Rectangle 14"/>
          <p:cNvSpPr>
            <a:spLocks noChangeArrowheads="1"/>
          </p:cNvSpPr>
          <p:nvPr/>
        </p:nvSpPr>
        <p:spPr bwMode="auto">
          <a:xfrm>
            <a:off x="4824413" y="1008063"/>
            <a:ext cx="2952750" cy="7207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C.F21</a:t>
            </a:r>
            <a:r>
              <a:rPr lang="zh-TW" altLang="en-US" sz="1400">
                <a:ea typeface="細明體" pitchFamily="49" charset="-120"/>
              </a:rPr>
              <a:t>風險降低：侵占公款、應收帳款收回、放款、債權收回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kumimoji="0" lang="en-US" altLang="zh-TW" sz="1400">
                <a:ea typeface="細明體" pitchFamily="49" charset="-120"/>
              </a:rPr>
              <a:t>C.F22</a:t>
            </a:r>
            <a:r>
              <a:rPr kumimoji="0" lang="zh-TW" altLang="en-US" sz="1400">
                <a:ea typeface="細明體" pitchFamily="49" charset="-120"/>
              </a:rPr>
              <a:t>降低營運作業成</a:t>
            </a:r>
            <a:r>
              <a:rPr lang="zh-TW" altLang="en-US" sz="1400">
                <a:ea typeface="細明體" pitchFamily="49" charset="-120"/>
              </a:rPr>
              <a:t>本</a:t>
            </a:r>
          </a:p>
        </p:txBody>
      </p:sp>
      <p:sp>
        <p:nvSpPr>
          <p:cNvPr id="307217" name="Rectangle 15"/>
          <p:cNvSpPr>
            <a:spLocks noChangeArrowheads="1"/>
          </p:cNvSpPr>
          <p:nvPr/>
        </p:nvSpPr>
        <p:spPr bwMode="auto">
          <a:xfrm>
            <a:off x="792163" y="1944688"/>
            <a:ext cx="2520950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C1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建立換帖的顧客關係</a:t>
            </a:r>
          </a:p>
        </p:txBody>
      </p:sp>
      <p:sp>
        <p:nvSpPr>
          <p:cNvPr id="307218" name="Rectangle 16"/>
          <p:cNvSpPr>
            <a:spLocks noChangeArrowheads="1"/>
          </p:cNvSpPr>
          <p:nvPr/>
        </p:nvSpPr>
        <p:spPr bwMode="auto">
          <a:xfrm>
            <a:off x="792163" y="2305050"/>
            <a:ext cx="2520950" cy="10080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C.C11</a:t>
            </a:r>
            <a:r>
              <a:rPr lang="zh-TW" altLang="en-US" sz="1400">
                <a:ea typeface="細明體" pitchFamily="49" charset="-120"/>
              </a:rPr>
              <a:t>親切的消費經驗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C.C12</a:t>
            </a:r>
            <a:r>
              <a:rPr lang="zh-TW" altLang="en-US" sz="1400">
                <a:ea typeface="細明體" pitchFamily="49" charset="-120"/>
              </a:rPr>
              <a:t>信賴的交易：履約保証，與交易資訊透明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kumimoji="0" lang="zh-TW" altLang="en-US" sz="1400">
                <a:ea typeface="細明體" pitchFamily="49" charset="-120"/>
              </a:rPr>
              <a:t>●</a:t>
            </a:r>
            <a:r>
              <a:rPr kumimoji="0" lang="en-US" altLang="zh-TW" sz="1400">
                <a:ea typeface="細明體" pitchFamily="49" charset="-120"/>
              </a:rPr>
              <a:t>C.C13</a:t>
            </a:r>
            <a:r>
              <a:rPr kumimoji="0" lang="zh-TW" altLang="en-US" sz="1400">
                <a:ea typeface="細明體" pitchFamily="49" charset="-120"/>
              </a:rPr>
              <a:t>提供不中斷的服務</a:t>
            </a:r>
          </a:p>
        </p:txBody>
      </p:sp>
      <p:sp>
        <p:nvSpPr>
          <p:cNvPr id="307219" name="Rectangle 17"/>
          <p:cNvSpPr>
            <a:spLocks noChangeArrowheads="1"/>
          </p:cNvSpPr>
          <p:nvPr/>
        </p:nvSpPr>
        <p:spPr bwMode="auto">
          <a:xfrm>
            <a:off x="5041900" y="3498850"/>
            <a:ext cx="1960563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IP1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開發服務商品管理</a:t>
            </a:r>
          </a:p>
        </p:txBody>
      </p:sp>
      <p:sp>
        <p:nvSpPr>
          <p:cNvPr id="307220" name="Rectangle 18"/>
          <p:cNvSpPr>
            <a:spLocks noChangeArrowheads="1"/>
          </p:cNvSpPr>
          <p:nvPr/>
        </p:nvSpPr>
        <p:spPr bwMode="auto">
          <a:xfrm>
            <a:off x="5041900" y="3816350"/>
            <a:ext cx="1962150" cy="10080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C.IP11</a:t>
            </a:r>
            <a:r>
              <a:rPr lang="zh-TW" altLang="en-US" sz="1200">
                <a:ea typeface="細明體" pitchFamily="49" charset="-120"/>
              </a:rPr>
              <a:t>新服務商品及服務方式設計流程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kumimoji="0" lang="en-US" altLang="zh-TW" sz="1200">
                <a:ea typeface="細明體" pitchFamily="49" charset="-120"/>
              </a:rPr>
              <a:t>C.IP12</a:t>
            </a:r>
            <a:r>
              <a:rPr kumimoji="0" lang="zh-TW" altLang="en-US" sz="1200">
                <a:ea typeface="細明體" pitchFamily="49" charset="-120"/>
              </a:rPr>
              <a:t>異業結盟或連鎖加盟管理流程</a:t>
            </a:r>
          </a:p>
        </p:txBody>
      </p:sp>
      <p:sp>
        <p:nvSpPr>
          <p:cNvPr id="307221" name="Rectangle 19"/>
          <p:cNvSpPr>
            <a:spLocks noChangeArrowheads="1"/>
          </p:cNvSpPr>
          <p:nvPr/>
        </p:nvSpPr>
        <p:spPr bwMode="auto">
          <a:xfrm>
            <a:off x="792163" y="3498850"/>
            <a:ext cx="2376487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IP2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強化客戶關係管理</a:t>
            </a:r>
          </a:p>
        </p:txBody>
      </p:sp>
      <p:sp>
        <p:nvSpPr>
          <p:cNvPr id="307222" name="Rectangle 20"/>
          <p:cNvSpPr>
            <a:spLocks noChangeArrowheads="1"/>
          </p:cNvSpPr>
          <p:nvPr/>
        </p:nvSpPr>
        <p:spPr bwMode="auto">
          <a:xfrm>
            <a:off x="792163" y="3816350"/>
            <a:ext cx="2376487" cy="10017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C.IP21</a:t>
            </a:r>
            <a:r>
              <a:rPr lang="zh-TW" altLang="en-US" sz="1200">
                <a:ea typeface="細明體" pitchFamily="49" charset="-120"/>
              </a:rPr>
              <a:t>專人、不中斷的服務流程管理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C.IP22</a:t>
            </a:r>
            <a:r>
              <a:rPr lang="zh-TW" altLang="en-US" sz="1200">
                <a:ea typeface="細明體" pitchFamily="49" charset="-120"/>
              </a:rPr>
              <a:t>客戶交易資訊透明管理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B.IP23</a:t>
            </a:r>
            <a:r>
              <a:rPr lang="zh-TW" altLang="en-US" sz="1200">
                <a:ea typeface="細明體" pitchFamily="49" charset="-120"/>
              </a:rPr>
              <a:t>承諾履約保證達成管理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A.IP24</a:t>
            </a:r>
            <a:r>
              <a:rPr lang="zh-TW" altLang="en-US" sz="1200">
                <a:ea typeface="細明體" pitchFamily="49" charset="-120"/>
              </a:rPr>
              <a:t>服務流程標準一致管理</a:t>
            </a:r>
          </a:p>
        </p:txBody>
      </p:sp>
      <p:sp>
        <p:nvSpPr>
          <p:cNvPr id="307223" name="Rectangle 21"/>
          <p:cNvSpPr>
            <a:spLocks noChangeArrowheads="1"/>
          </p:cNvSpPr>
          <p:nvPr/>
        </p:nvSpPr>
        <p:spPr bwMode="auto">
          <a:xfrm>
            <a:off x="3241675" y="3514725"/>
            <a:ext cx="1727200" cy="3556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IP3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提升附加價值的營運管理</a:t>
            </a:r>
          </a:p>
        </p:txBody>
      </p:sp>
      <p:sp>
        <p:nvSpPr>
          <p:cNvPr id="307224" name="Rectangle 22"/>
          <p:cNvSpPr>
            <a:spLocks noChangeArrowheads="1"/>
          </p:cNvSpPr>
          <p:nvPr/>
        </p:nvSpPr>
        <p:spPr bwMode="auto">
          <a:xfrm>
            <a:off x="3241675" y="3875088"/>
            <a:ext cx="1727200" cy="949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C.IP31</a:t>
            </a:r>
            <a:r>
              <a:rPr lang="zh-TW" altLang="en-US" sz="1200"/>
              <a:t>提升作業流程績效與價值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C.IP32</a:t>
            </a:r>
            <a:r>
              <a:rPr lang="zh-TW" altLang="en-US" sz="1200"/>
              <a:t>風險管理：應收帳款、債權</a:t>
            </a:r>
            <a:r>
              <a:rPr lang="en-US" altLang="zh-TW" sz="1200"/>
              <a:t>…</a:t>
            </a:r>
          </a:p>
        </p:txBody>
      </p:sp>
      <p:sp>
        <p:nvSpPr>
          <p:cNvPr id="307225" name="Rectangle 23"/>
          <p:cNvSpPr>
            <a:spLocks noChangeArrowheads="1"/>
          </p:cNvSpPr>
          <p:nvPr/>
        </p:nvSpPr>
        <p:spPr bwMode="auto">
          <a:xfrm>
            <a:off x="779463" y="4968875"/>
            <a:ext cx="2043112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L1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開發商品能力</a:t>
            </a:r>
          </a:p>
        </p:txBody>
      </p:sp>
      <p:sp>
        <p:nvSpPr>
          <p:cNvPr id="307226" name="Rectangle 24"/>
          <p:cNvSpPr>
            <a:spLocks noChangeArrowheads="1"/>
          </p:cNvSpPr>
          <p:nvPr/>
        </p:nvSpPr>
        <p:spPr bwMode="auto">
          <a:xfrm>
            <a:off x="779463" y="5291138"/>
            <a:ext cx="2043112" cy="685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C.L11</a:t>
            </a:r>
            <a:r>
              <a:rPr lang="zh-TW" altLang="en-US" sz="1200"/>
              <a:t>培養商品設計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C.L12</a:t>
            </a:r>
            <a:r>
              <a:rPr lang="zh-TW" altLang="en-US" sz="1200"/>
              <a:t>增進市場分析能力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C.L13</a:t>
            </a:r>
            <a:r>
              <a:rPr lang="zh-TW" altLang="en-US" sz="1200"/>
              <a:t>提高談判溝通技巧</a:t>
            </a:r>
          </a:p>
        </p:txBody>
      </p:sp>
      <p:sp>
        <p:nvSpPr>
          <p:cNvPr id="307227" name="Rectangle 25"/>
          <p:cNvSpPr>
            <a:spLocks noChangeArrowheads="1"/>
          </p:cNvSpPr>
          <p:nvPr/>
        </p:nvSpPr>
        <p:spPr bwMode="auto">
          <a:xfrm>
            <a:off x="3241675" y="4984750"/>
            <a:ext cx="2017713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kumimoji="0" lang="en-US" altLang="zh-TW" sz="1400" b="1">
                <a:solidFill>
                  <a:schemeClr val="bg2"/>
                </a:solidFill>
                <a:ea typeface="標楷體" pitchFamily="65" charset="-120"/>
              </a:rPr>
              <a:t>L2</a:t>
            </a:r>
            <a:r>
              <a:rPr kumimoji="0" lang="zh-TW" altLang="en-US" sz="1400" b="1">
                <a:solidFill>
                  <a:schemeClr val="bg2"/>
                </a:solidFill>
                <a:ea typeface="標楷體" pitchFamily="65" charset="-120"/>
              </a:rPr>
              <a:t>客戶關係管理能力</a:t>
            </a:r>
            <a:endParaRPr lang="zh-TW" altLang="en-US" sz="1400" b="1">
              <a:solidFill>
                <a:schemeClr val="bg2"/>
              </a:solidFill>
              <a:ea typeface="標楷體" pitchFamily="65" charset="-120"/>
            </a:endParaRPr>
          </a:p>
        </p:txBody>
      </p:sp>
      <p:sp>
        <p:nvSpPr>
          <p:cNvPr id="307228" name="Rectangle 26"/>
          <p:cNvSpPr>
            <a:spLocks noChangeArrowheads="1"/>
          </p:cNvSpPr>
          <p:nvPr/>
        </p:nvSpPr>
        <p:spPr bwMode="auto">
          <a:xfrm>
            <a:off x="3241675" y="5307013"/>
            <a:ext cx="2016125" cy="685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A.L21</a:t>
            </a:r>
            <a:r>
              <a:rPr lang="zh-TW" altLang="en-US" sz="1200"/>
              <a:t>建構</a:t>
            </a:r>
            <a:r>
              <a:rPr lang="en-US" altLang="zh-TW" sz="1200"/>
              <a:t>CRM</a:t>
            </a:r>
            <a:r>
              <a:rPr lang="zh-TW" altLang="en-US" sz="1200"/>
              <a:t>整合的系統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C.L22</a:t>
            </a:r>
            <a:r>
              <a:rPr lang="zh-TW" altLang="en-US" sz="1200"/>
              <a:t>培養銷售技巧能力</a:t>
            </a:r>
          </a:p>
        </p:txBody>
      </p:sp>
      <p:sp>
        <p:nvSpPr>
          <p:cNvPr id="307229" name="Rectangle 27"/>
          <p:cNvSpPr>
            <a:spLocks noChangeArrowheads="1"/>
          </p:cNvSpPr>
          <p:nvPr/>
        </p:nvSpPr>
        <p:spPr bwMode="auto">
          <a:xfrm>
            <a:off x="5616575" y="4968875"/>
            <a:ext cx="2085975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L3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營運管理能力</a:t>
            </a:r>
          </a:p>
        </p:txBody>
      </p:sp>
      <p:sp>
        <p:nvSpPr>
          <p:cNvPr id="307230" name="Rectangle 28"/>
          <p:cNvSpPr>
            <a:spLocks noChangeArrowheads="1"/>
          </p:cNvSpPr>
          <p:nvPr/>
        </p:nvSpPr>
        <p:spPr bwMode="auto">
          <a:xfrm>
            <a:off x="5616575" y="5189538"/>
            <a:ext cx="2089150" cy="9731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kumimoji="0" lang="en-US" altLang="zh-TW" sz="1200">
                <a:ea typeface="華康中黑體"/>
                <a:cs typeface="華康中黑體"/>
              </a:rPr>
              <a:t>A.L31</a:t>
            </a:r>
            <a:r>
              <a:rPr kumimoji="0" lang="zh-TW" altLang="en-US" sz="1200">
                <a:ea typeface="華康中黑體"/>
                <a:cs typeface="華康中黑體"/>
              </a:rPr>
              <a:t>提</a:t>
            </a:r>
            <a:r>
              <a:rPr lang="zh-TW" altLang="en-US" sz="1200">
                <a:ea typeface="華康中黑體"/>
                <a:cs typeface="華康中黑體"/>
              </a:rPr>
              <a:t>升</a:t>
            </a:r>
            <a:r>
              <a:rPr lang="en-US" altLang="zh-TW" sz="1200">
                <a:ea typeface="華康中黑體"/>
                <a:cs typeface="華康中黑體"/>
              </a:rPr>
              <a:t>E</a:t>
            </a:r>
            <a:r>
              <a:rPr lang="zh-TW" altLang="en-US" sz="1200">
                <a:ea typeface="華康中黑體"/>
                <a:cs typeface="華康中黑體"/>
              </a:rPr>
              <a:t>化技能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C.L32</a:t>
            </a:r>
            <a:r>
              <a:rPr lang="zh-TW" altLang="en-US" sz="1200">
                <a:ea typeface="華康中黑體"/>
                <a:cs typeface="華康中黑體"/>
              </a:rPr>
              <a:t>建置</a:t>
            </a:r>
            <a:r>
              <a:rPr lang="en-US" altLang="zh-TW" sz="1200">
                <a:ea typeface="華康中黑體"/>
                <a:cs typeface="華康中黑體"/>
              </a:rPr>
              <a:t>ERP</a:t>
            </a:r>
            <a:r>
              <a:rPr lang="zh-TW" altLang="en-US" sz="1200">
                <a:ea typeface="華康中黑體"/>
                <a:cs typeface="華康中黑體"/>
              </a:rPr>
              <a:t>系統</a:t>
            </a:r>
            <a:endParaRPr lang="zh-TW" altLang="en-US" sz="1200">
              <a:ea typeface="細明體" pitchFamily="49" charset="-120"/>
            </a:endParaRP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C.L33</a:t>
            </a:r>
            <a:r>
              <a:rPr lang="zh-TW" altLang="en-US" sz="1200">
                <a:ea typeface="華康中黑體"/>
                <a:cs typeface="華康中黑體"/>
              </a:rPr>
              <a:t>提升維修技術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C.L34</a:t>
            </a:r>
            <a:r>
              <a:rPr lang="zh-TW" altLang="en-US" sz="1200">
                <a:ea typeface="華康中黑體"/>
                <a:cs typeface="華康中黑體"/>
              </a:rPr>
              <a:t>培養風險管理能力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C.L35BSC&amp;ABC</a:t>
            </a:r>
            <a:r>
              <a:rPr lang="zh-TW" altLang="en-US" sz="1200">
                <a:ea typeface="華康中黑體"/>
                <a:cs typeface="華康中黑體"/>
              </a:rPr>
              <a:t>能力</a:t>
            </a:r>
            <a:endParaRPr lang="zh-TW" altLang="en-US" sz="1200">
              <a:ea typeface="細明體" pitchFamily="49" charset="-120"/>
            </a:endParaRPr>
          </a:p>
        </p:txBody>
      </p:sp>
      <p:sp>
        <p:nvSpPr>
          <p:cNvPr id="307231" name="Rectangle 29"/>
          <p:cNvSpPr>
            <a:spLocks noChangeArrowheads="1"/>
          </p:cNvSpPr>
          <p:nvPr/>
        </p:nvSpPr>
        <p:spPr bwMode="auto">
          <a:xfrm>
            <a:off x="3384550" y="1944688"/>
            <a:ext cx="2593975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C2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提供一度讚的服務</a:t>
            </a:r>
          </a:p>
        </p:txBody>
      </p:sp>
      <p:sp>
        <p:nvSpPr>
          <p:cNvPr id="307232" name="Rectangle 30"/>
          <p:cNvSpPr>
            <a:spLocks noChangeArrowheads="1"/>
          </p:cNvSpPr>
          <p:nvPr/>
        </p:nvSpPr>
        <p:spPr bwMode="auto">
          <a:xfrm>
            <a:off x="3384550" y="2305050"/>
            <a:ext cx="2593975" cy="10080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C.C21</a:t>
            </a:r>
            <a:r>
              <a:rPr lang="zh-TW" altLang="en-US" sz="1200"/>
              <a:t>快速回應顧客需求及問題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zh-TW" altLang="en-US" sz="1200"/>
              <a:t>●</a:t>
            </a:r>
            <a:r>
              <a:rPr lang="en-US" altLang="zh-TW" sz="1200"/>
              <a:t>C.C22</a:t>
            </a:r>
            <a:r>
              <a:rPr lang="zh-TW" altLang="en-US" sz="1200"/>
              <a:t>一次修妥及免等待的服務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zh-TW" altLang="en-US" sz="1200"/>
              <a:t>●</a:t>
            </a:r>
            <a:r>
              <a:rPr lang="en-US" altLang="zh-TW" sz="1200"/>
              <a:t>C.C23</a:t>
            </a:r>
            <a:r>
              <a:rPr lang="zh-TW" altLang="en-US" sz="1200"/>
              <a:t>滿足客戶行的需求</a:t>
            </a:r>
            <a:r>
              <a:rPr lang="en-US" altLang="zh-TW" sz="1200"/>
              <a:t>(integration service)</a:t>
            </a:r>
          </a:p>
        </p:txBody>
      </p:sp>
      <p:sp>
        <p:nvSpPr>
          <p:cNvPr id="307233" name="Text Box 31"/>
          <p:cNvSpPr txBox="1">
            <a:spLocks noChangeArrowheads="1"/>
          </p:cNvSpPr>
          <p:nvPr/>
        </p:nvSpPr>
        <p:spPr bwMode="auto">
          <a:xfrm>
            <a:off x="576263" y="773113"/>
            <a:ext cx="1081087" cy="6667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altLang="zh-TW" sz="1400">
                <a:ea typeface="華康中黑體"/>
                <a:cs typeface="華康中黑體"/>
              </a:rPr>
              <a:t>A.</a:t>
            </a:r>
            <a:r>
              <a:rPr lang="zh-TW" altLang="en-US" sz="1400">
                <a:ea typeface="華康中黑體"/>
                <a:cs typeface="華康中黑體"/>
              </a:rPr>
              <a:t>短期</a:t>
            </a:r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altLang="zh-TW" sz="1400">
                <a:ea typeface="華康中黑體"/>
                <a:cs typeface="華康中黑體"/>
              </a:rPr>
              <a:t>B.</a:t>
            </a:r>
            <a:r>
              <a:rPr lang="zh-TW" altLang="en-US" sz="1400">
                <a:ea typeface="華康中黑體"/>
                <a:cs typeface="華康中黑體"/>
              </a:rPr>
              <a:t>中長期</a:t>
            </a:r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altLang="zh-TW" sz="1400">
                <a:ea typeface="華康中黑體"/>
                <a:cs typeface="華康中黑體"/>
              </a:rPr>
              <a:t>C.</a:t>
            </a:r>
            <a:r>
              <a:rPr lang="zh-TW" altLang="en-US" sz="1400">
                <a:ea typeface="華康中黑體"/>
                <a:cs typeface="華康中黑體"/>
              </a:rPr>
              <a:t>短中長期</a:t>
            </a:r>
          </a:p>
        </p:txBody>
      </p:sp>
      <p:sp>
        <p:nvSpPr>
          <p:cNvPr id="307234" name="Rectangle 32"/>
          <p:cNvSpPr>
            <a:spLocks noChangeArrowheads="1"/>
          </p:cNvSpPr>
          <p:nvPr/>
        </p:nvSpPr>
        <p:spPr bwMode="auto">
          <a:xfrm>
            <a:off x="6049963" y="1944688"/>
            <a:ext cx="2374900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C3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雙贏的通路關係</a:t>
            </a:r>
          </a:p>
        </p:txBody>
      </p:sp>
      <p:sp>
        <p:nvSpPr>
          <p:cNvPr id="307235" name="Rectangle 33"/>
          <p:cNvSpPr>
            <a:spLocks noChangeArrowheads="1"/>
          </p:cNvSpPr>
          <p:nvPr/>
        </p:nvSpPr>
        <p:spPr bwMode="auto">
          <a:xfrm>
            <a:off x="6049963" y="2303463"/>
            <a:ext cx="2374900" cy="10096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/>
              <a:t>A.C31</a:t>
            </a:r>
            <a:r>
              <a:rPr lang="zh-TW" altLang="en-US" sz="1400"/>
              <a:t>協助管理資訊與網路的架設提升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400"/>
              <a:t>B.C32</a:t>
            </a:r>
            <a:r>
              <a:rPr lang="zh-TW" altLang="en-US" sz="1400"/>
              <a:t>建立新加盟品牌，協助行銷活動</a:t>
            </a:r>
          </a:p>
        </p:txBody>
      </p:sp>
      <p:sp>
        <p:nvSpPr>
          <p:cNvPr id="307236" name="Rectangle 34"/>
          <p:cNvSpPr>
            <a:spLocks noChangeArrowheads="1"/>
          </p:cNvSpPr>
          <p:nvPr/>
        </p:nvSpPr>
        <p:spPr bwMode="auto">
          <a:xfrm>
            <a:off x="7129463" y="3527425"/>
            <a:ext cx="1833562" cy="3873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IP4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非自有通路管理</a:t>
            </a:r>
          </a:p>
        </p:txBody>
      </p:sp>
      <p:sp>
        <p:nvSpPr>
          <p:cNvPr id="307237" name="Rectangle 35"/>
          <p:cNvSpPr>
            <a:spLocks noChangeArrowheads="1"/>
          </p:cNvSpPr>
          <p:nvPr/>
        </p:nvSpPr>
        <p:spPr bwMode="auto">
          <a:xfrm>
            <a:off x="7129463" y="3922713"/>
            <a:ext cx="1835150" cy="9017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A.IP41</a:t>
            </a:r>
            <a:r>
              <a:rPr lang="zh-TW" altLang="en-US" sz="1200">
                <a:ea typeface="細明體" pitchFamily="49" charset="-120"/>
              </a:rPr>
              <a:t>中古車車源平台整合規劃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B.IP42</a:t>
            </a:r>
            <a:r>
              <a:rPr lang="zh-TW" altLang="en-US" sz="1200">
                <a:ea typeface="細明體" pitchFamily="49" charset="-120"/>
              </a:rPr>
              <a:t>中古車整合商品規劃</a:t>
            </a:r>
            <a:endParaRPr kumimoji="0" lang="zh-TW" altLang="en-US" sz="1200">
              <a:ea typeface="細明體" pitchFamily="49" charset="-120"/>
            </a:endParaRPr>
          </a:p>
        </p:txBody>
      </p:sp>
      <p:sp>
        <p:nvSpPr>
          <p:cNvPr id="307238" name="Rectangle 36"/>
          <p:cNvSpPr>
            <a:spLocks noChangeArrowheads="1"/>
          </p:cNvSpPr>
          <p:nvPr/>
        </p:nvSpPr>
        <p:spPr bwMode="auto">
          <a:xfrm>
            <a:off x="646113" y="6199188"/>
            <a:ext cx="1239837" cy="3270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Font typeface="Wingdings" pitchFamily="2" charset="2"/>
              <a:buNone/>
            </a:pPr>
            <a:r>
              <a:rPr kumimoji="0" lang="en-US" altLang="zh-TW" sz="1400" b="1">
                <a:ea typeface="標楷體" pitchFamily="65" charset="-120"/>
              </a:rPr>
              <a:t>A.</a:t>
            </a:r>
            <a:r>
              <a:rPr kumimoji="0" lang="zh-TW" altLang="en-US" sz="1400" b="1">
                <a:ea typeface="標楷體" pitchFamily="65" charset="-120"/>
              </a:rPr>
              <a:t>建</a:t>
            </a:r>
            <a:r>
              <a:rPr lang="zh-TW" altLang="en-US" sz="1400" b="1">
                <a:ea typeface="標楷體" pitchFamily="65" charset="-120"/>
              </a:rPr>
              <a:t>置</a:t>
            </a:r>
            <a:r>
              <a:rPr lang="en-US" altLang="zh-TW" sz="1400" b="1">
                <a:ea typeface="標楷體" pitchFamily="65" charset="-120"/>
              </a:rPr>
              <a:t>EPM</a:t>
            </a:r>
            <a:r>
              <a:rPr lang="zh-TW" altLang="en-US" sz="1400" b="1">
                <a:ea typeface="標楷體" pitchFamily="65" charset="-120"/>
              </a:rPr>
              <a:t>系統</a:t>
            </a:r>
            <a:endParaRPr lang="zh-TW" altLang="en-US" sz="1400" b="1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07239" name="Rectangle 37"/>
          <p:cNvSpPr>
            <a:spLocks noChangeArrowheads="1"/>
          </p:cNvSpPr>
          <p:nvPr/>
        </p:nvSpPr>
        <p:spPr bwMode="auto">
          <a:xfrm>
            <a:off x="1965325" y="6192838"/>
            <a:ext cx="1152525" cy="333375"/>
          </a:xfrm>
          <a:prstGeom prst="rect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Font typeface="Wingdings" pitchFamily="2" charset="2"/>
              <a:buNone/>
            </a:pPr>
            <a:r>
              <a:rPr lang="en-US" altLang="zh-TW" sz="1400" b="1">
                <a:ea typeface="標楷體" pitchFamily="65" charset="-120"/>
              </a:rPr>
              <a:t>A.</a:t>
            </a:r>
            <a:r>
              <a:rPr lang="zh-TW" altLang="en-US" sz="1400" b="1">
                <a:ea typeface="標楷體" pitchFamily="65" charset="-120"/>
              </a:rPr>
              <a:t>建置</a:t>
            </a:r>
            <a:r>
              <a:rPr lang="en-US" altLang="zh-TW" sz="1400" b="1">
                <a:ea typeface="標楷體" pitchFamily="65" charset="-120"/>
              </a:rPr>
              <a:t>KM</a:t>
            </a:r>
            <a:r>
              <a:rPr lang="zh-TW" altLang="en-US" sz="1400" b="1">
                <a:ea typeface="標楷體" pitchFamily="65" charset="-120"/>
              </a:rPr>
              <a:t>系統</a:t>
            </a:r>
            <a:endParaRPr lang="zh-TW" altLang="en-US" sz="1400" b="1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07240" name="Rectangle 38"/>
          <p:cNvSpPr>
            <a:spLocks noChangeArrowheads="1"/>
          </p:cNvSpPr>
          <p:nvPr/>
        </p:nvSpPr>
        <p:spPr bwMode="auto">
          <a:xfrm>
            <a:off x="6659563" y="6192838"/>
            <a:ext cx="1765300" cy="425450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75000"/>
              </a:lnSpc>
              <a:buFont typeface="Wingdings" pitchFamily="2" charset="2"/>
              <a:buNone/>
            </a:pPr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C.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實施人力資源活力化政策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D350C-13BD-4989-BE3A-6C83B7D8DFF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08227" name="Rectangle 4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知識管理成效評估的陷阱</a:t>
            </a:r>
          </a:p>
        </p:txBody>
      </p:sp>
      <p:sp>
        <p:nvSpPr>
          <p:cNvPr id="308228" name="Rectangle 50"/>
          <p:cNvSpPr>
            <a:spLocks noChangeArrowheads="1"/>
          </p:cNvSpPr>
          <p:nvPr/>
        </p:nvSpPr>
        <p:spPr bwMode="auto">
          <a:xfrm>
            <a:off x="1066800" y="2590800"/>
            <a:ext cx="3886200" cy="2286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229" name="Text Box 51"/>
          <p:cNvSpPr txBox="1">
            <a:spLocks noChangeArrowheads="1"/>
          </p:cNvSpPr>
          <p:nvPr/>
        </p:nvSpPr>
        <p:spPr bwMode="auto">
          <a:xfrm>
            <a:off x="1752600" y="1679575"/>
            <a:ext cx="2673350" cy="519113"/>
          </a:xfrm>
          <a:prstGeom prst="rect">
            <a:avLst/>
          </a:prstGeom>
          <a:solidFill>
            <a:srgbClr val="FF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財務成果：結果</a:t>
            </a:r>
          </a:p>
        </p:txBody>
      </p:sp>
      <p:sp>
        <p:nvSpPr>
          <p:cNvPr id="308230" name="Text Box 52"/>
          <p:cNvSpPr txBox="1">
            <a:spLocks noChangeArrowheads="1"/>
          </p:cNvSpPr>
          <p:nvPr/>
        </p:nvSpPr>
        <p:spPr bwMode="auto">
          <a:xfrm>
            <a:off x="228600" y="2286000"/>
            <a:ext cx="533400" cy="3252788"/>
          </a:xfrm>
          <a:prstGeom prst="rect">
            <a:avLst/>
          </a:prstGeom>
          <a:solidFill>
            <a:srgbClr val="FF33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驅動因素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過程</a:t>
            </a:r>
          </a:p>
        </p:txBody>
      </p:sp>
      <p:sp>
        <p:nvSpPr>
          <p:cNvPr id="868405" name="Text Box 53"/>
          <p:cNvSpPr txBox="1">
            <a:spLocks noChangeArrowheads="1"/>
          </p:cNvSpPr>
          <p:nvPr/>
        </p:nvSpPr>
        <p:spPr bwMode="auto">
          <a:xfrm>
            <a:off x="7010400" y="2819400"/>
            <a:ext cx="1606550" cy="519113"/>
          </a:xfrm>
          <a:prstGeom prst="rect">
            <a:avLst/>
          </a:prstGeom>
          <a:solidFill>
            <a:srgbClr val="00CC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良性發展</a:t>
            </a:r>
          </a:p>
        </p:txBody>
      </p:sp>
      <p:sp>
        <p:nvSpPr>
          <p:cNvPr id="868406" name="Text Box 54"/>
          <p:cNvSpPr txBox="1">
            <a:spLocks noChangeArrowheads="1"/>
          </p:cNvSpPr>
          <p:nvPr/>
        </p:nvSpPr>
        <p:spPr bwMode="auto">
          <a:xfrm>
            <a:off x="7010400" y="4114800"/>
            <a:ext cx="1606550" cy="519113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惡性發展</a:t>
            </a:r>
          </a:p>
        </p:txBody>
      </p:sp>
      <p:sp>
        <p:nvSpPr>
          <p:cNvPr id="308233" name="Rectangle 55"/>
          <p:cNvSpPr>
            <a:spLocks noChangeArrowheads="1"/>
          </p:cNvSpPr>
          <p:nvPr/>
        </p:nvSpPr>
        <p:spPr bwMode="auto">
          <a:xfrm>
            <a:off x="1995488" y="2376488"/>
            <a:ext cx="109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H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08234" name="Rectangle 56"/>
          <p:cNvSpPr>
            <a:spLocks noChangeArrowheads="1"/>
          </p:cNvSpPr>
          <p:nvPr/>
        </p:nvSpPr>
        <p:spPr bwMode="auto">
          <a:xfrm>
            <a:off x="3886200" y="2362200"/>
            <a:ext cx="93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L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08235" name="Line 57"/>
          <p:cNvSpPr>
            <a:spLocks noChangeShapeType="1"/>
          </p:cNvSpPr>
          <p:nvPr/>
        </p:nvSpPr>
        <p:spPr bwMode="auto">
          <a:xfrm>
            <a:off x="838200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6" name="Line 58"/>
          <p:cNvSpPr>
            <a:spLocks noChangeShapeType="1"/>
          </p:cNvSpPr>
          <p:nvPr/>
        </p:nvSpPr>
        <p:spPr bwMode="auto">
          <a:xfrm>
            <a:off x="838200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7" name="Line 59"/>
          <p:cNvSpPr>
            <a:spLocks noChangeShapeType="1"/>
          </p:cNvSpPr>
          <p:nvPr/>
        </p:nvSpPr>
        <p:spPr bwMode="auto">
          <a:xfrm>
            <a:off x="838200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8" name="Line 60"/>
          <p:cNvSpPr>
            <a:spLocks noChangeShapeType="1"/>
          </p:cNvSpPr>
          <p:nvPr/>
        </p:nvSpPr>
        <p:spPr bwMode="auto">
          <a:xfrm>
            <a:off x="838200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9" name="Line 61"/>
          <p:cNvSpPr>
            <a:spLocks noChangeShapeType="1"/>
          </p:cNvSpPr>
          <p:nvPr/>
        </p:nvSpPr>
        <p:spPr bwMode="auto">
          <a:xfrm>
            <a:off x="1042988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0" name="Line 62"/>
          <p:cNvSpPr>
            <a:spLocks noChangeShapeType="1"/>
          </p:cNvSpPr>
          <p:nvPr/>
        </p:nvSpPr>
        <p:spPr bwMode="auto">
          <a:xfrm>
            <a:off x="1042988" y="237013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1" name="Line 63"/>
          <p:cNvSpPr>
            <a:spLocks noChangeShapeType="1"/>
          </p:cNvSpPr>
          <p:nvPr/>
        </p:nvSpPr>
        <p:spPr bwMode="auto">
          <a:xfrm>
            <a:off x="5229225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2" name="Line 64"/>
          <p:cNvSpPr>
            <a:spLocks noChangeShapeType="1"/>
          </p:cNvSpPr>
          <p:nvPr/>
        </p:nvSpPr>
        <p:spPr bwMode="auto">
          <a:xfrm>
            <a:off x="5229225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3" name="Line 65"/>
          <p:cNvSpPr>
            <a:spLocks noChangeShapeType="1"/>
          </p:cNvSpPr>
          <p:nvPr/>
        </p:nvSpPr>
        <p:spPr bwMode="auto">
          <a:xfrm>
            <a:off x="5229225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4" name="Line 66"/>
          <p:cNvSpPr>
            <a:spLocks noChangeShapeType="1"/>
          </p:cNvSpPr>
          <p:nvPr/>
        </p:nvSpPr>
        <p:spPr bwMode="auto">
          <a:xfrm>
            <a:off x="5229225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5" name="Rectangle 67"/>
          <p:cNvSpPr>
            <a:spLocks noChangeArrowheads="1"/>
          </p:cNvSpPr>
          <p:nvPr/>
        </p:nvSpPr>
        <p:spPr bwMode="auto">
          <a:xfrm>
            <a:off x="895350" y="3022600"/>
            <a:ext cx="1095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H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68420" name="Rectangle 68"/>
          <p:cNvSpPr>
            <a:spLocks noChangeArrowheads="1"/>
          </p:cNvSpPr>
          <p:nvPr/>
        </p:nvSpPr>
        <p:spPr bwMode="auto">
          <a:xfrm>
            <a:off x="1219200" y="3048000"/>
            <a:ext cx="159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000000"/>
                </a:solidFill>
                <a:ea typeface="標楷體" pitchFamily="65" charset="-120"/>
              </a:rPr>
              <a:t>1 </a:t>
            </a:r>
            <a:r>
              <a:rPr lang="zh-TW" altLang="en-US" sz="1600" b="1">
                <a:solidFill>
                  <a:srgbClr val="000000"/>
                </a:solidFill>
                <a:ea typeface="標楷體" pitchFamily="65" charset="-120"/>
              </a:rPr>
              <a:t>結果肯定一直好</a:t>
            </a:r>
            <a:endParaRPr lang="zh-TW" altLang="en-US" b="1">
              <a:ea typeface="標楷體" pitchFamily="65" charset="-120"/>
            </a:endParaRPr>
          </a:p>
        </p:txBody>
      </p:sp>
      <p:sp>
        <p:nvSpPr>
          <p:cNvPr id="868421" name="Rectangle 69"/>
          <p:cNvSpPr>
            <a:spLocks noChangeArrowheads="1"/>
          </p:cNvSpPr>
          <p:nvPr/>
        </p:nvSpPr>
        <p:spPr bwMode="auto">
          <a:xfrm>
            <a:off x="3200400" y="3048000"/>
            <a:ext cx="159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FF6600"/>
                </a:solidFill>
                <a:ea typeface="標楷體" pitchFamily="65" charset="-120"/>
              </a:rPr>
              <a:t>2 </a:t>
            </a:r>
            <a:r>
              <a:rPr lang="zh-TW" altLang="en-US" sz="1600" b="1">
                <a:solidFill>
                  <a:srgbClr val="FF6600"/>
                </a:solidFill>
                <a:ea typeface="標楷體" pitchFamily="65" charset="-120"/>
              </a:rPr>
              <a:t>結果將由壞變好</a:t>
            </a:r>
          </a:p>
        </p:txBody>
      </p:sp>
      <p:sp>
        <p:nvSpPr>
          <p:cNvPr id="308248" name="Rectangle 70"/>
          <p:cNvSpPr>
            <a:spLocks noChangeArrowheads="1"/>
          </p:cNvSpPr>
          <p:nvPr/>
        </p:nvSpPr>
        <p:spPr bwMode="auto">
          <a:xfrm>
            <a:off x="914400" y="4343400"/>
            <a:ext cx="93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L</a:t>
            </a:r>
          </a:p>
        </p:txBody>
      </p:sp>
      <p:sp>
        <p:nvSpPr>
          <p:cNvPr id="868423" name="Rectangle 71"/>
          <p:cNvSpPr>
            <a:spLocks noChangeArrowheads="1"/>
          </p:cNvSpPr>
          <p:nvPr/>
        </p:nvSpPr>
        <p:spPr bwMode="auto">
          <a:xfrm>
            <a:off x="1219200" y="4267200"/>
            <a:ext cx="1649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FF6600"/>
                </a:solidFill>
                <a:ea typeface="標楷體" pitchFamily="65" charset="-120"/>
              </a:rPr>
              <a:t>3 </a:t>
            </a:r>
            <a:r>
              <a:rPr lang="zh-TW" altLang="en-US" sz="1600" b="1">
                <a:solidFill>
                  <a:srgbClr val="FF6600"/>
                </a:solidFill>
                <a:ea typeface="標楷體" pitchFamily="65" charset="-120"/>
              </a:rPr>
              <a:t>結果將由好變壞 </a:t>
            </a:r>
          </a:p>
        </p:txBody>
      </p:sp>
      <p:sp>
        <p:nvSpPr>
          <p:cNvPr id="868424" name="Rectangle 72"/>
          <p:cNvSpPr>
            <a:spLocks noChangeArrowheads="1"/>
          </p:cNvSpPr>
          <p:nvPr/>
        </p:nvSpPr>
        <p:spPr bwMode="auto">
          <a:xfrm>
            <a:off x="3276600" y="4267200"/>
            <a:ext cx="159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000000"/>
                </a:solidFill>
                <a:ea typeface="標楷體" pitchFamily="65" charset="-120"/>
              </a:rPr>
              <a:t>4 </a:t>
            </a:r>
            <a:r>
              <a:rPr lang="zh-TW" altLang="en-US" sz="1600" b="1">
                <a:solidFill>
                  <a:srgbClr val="000000"/>
                </a:solidFill>
                <a:ea typeface="標楷體" pitchFamily="65" charset="-120"/>
              </a:rPr>
              <a:t>結果肯定一直壞</a:t>
            </a:r>
            <a:endParaRPr lang="zh-TW" altLang="en-US" b="1">
              <a:ea typeface="標楷體" pitchFamily="65" charset="-120"/>
            </a:endParaRPr>
          </a:p>
        </p:txBody>
      </p:sp>
      <p:sp>
        <p:nvSpPr>
          <p:cNvPr id="308251" name="Line 73"/>
          <p:cNvSpPr>
            <a:spLocks noChangeShapeType="1"/>
          </p:cNvSpPr>
          <p:nvPr/>
        </p:nvSpPr>
        <p:spPr bwMode="auto">
          <a:xfrm>
            <a:off x="838200" y="37766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2" name="Line 74"/>
          <p:cNvSpPr>
            <a:spLocks noChangeShapeType="1"/>
          </p:cNvSpPr>
          <p:nvPr/>
        </p:nvSpPr>
        <p:spPr bwMode="auto">
          <a:xfrm>
            <a:off x="1042988" y="37766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3" name="Line 75"/>
          <p:cNvSpPr>
            <a:spLocks noChangeShapeType="1"/>
          </p:cNvSpPr>
          <p:nvPr/>
        </p:nvSpPr>
        <p:spPr bwMode="auto">
          <a:xfrm>
            <a:off x="5229225" y="37766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4" name="Line 76"/>
          <p:cNvSpPr>
            <a:spLocks noChangeShapeType="1"/>
          </p:cNvSpPr>
          <p:nvPr/>
        </p:nvSpPr>
        <p:spPr bwMode="auto">
          <a:xfrm>
            <a:off x="838200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5" name="Line 77"/>
          <p:cNvSpPr>
            <a:spLocks noChangeShapeType="1"/>
          </p:cNvSpPr>
          <p:nvPr/>
        </p:nvSpPr>
        <p:spPr bwMode="auto">
          <a:xfrm>
            <a:off x="838200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6" name="Line 78"/>
          <p:cNvSpPr>
            <a:spLocks noChangeShapeType="1"/>
          </p:cNvSpPr>
          <p:nvPr/>
        </p:nvSpPr>
        <p:spPr bwMode="auto">
          <a:xfrm>
            <a:off x="838200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7" name="Line 79"/>
          <p:cNvSpPr>
            <a:spLocks noChangeShapeType="1"/>
          </p:cNvSpPr>
          <p:nvPr/>
        </p:nvSpPr>
        <p:spPr bwMode="auto">
          <a:xfrm>
            <a:off x="838200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8" name="Line 80"/>
          <p:cNvSpPr>
            <a:spLocks noChangeShapeType="1"/>
          </p:cNvSpPr>
          <p:nvPr/>
        </p:nvSpPr>
        <p:spPr bwMode="auto">
          <a:xfrm>
            <a:off x="1042988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9" name="Line 81"/>
          <p:cNvSpPr>
            <a:spLocks noChangeShapeType="1"/>
          </p:cNvSpPr>
          <p:nvPr/>
        </p:nvSpPr>
        <p:spPr bwMode="auto">
          <a:xfrm>
            <a:off x="1042988" y="50180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0" name="Line 82"/>
          <p:cNvSpPr>
            <a:spLocks noChangeShapeType="1"/>
          </p:cNvSpPr>
          <p:nvPr/>
        </p:nvSpPr>
        <p:spPr bwMode="auto">
          <a:xfrm>
            <a:off x="3027363" y="50180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1" name="Line 83"/>
          <p:cNvSpPr>
            <a:spLocks noChangeShapeType="1"/>
          </p:cNvSpPr>
          <p:nvPr/>
        </p:nvSpPr>
        <p:spPr bwMode="auto">
          <a:xfrm>
            <a:off x="3027363" y="50180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2" name="Line 84"/>
          <p:cNvSpPr>
            <a:spLocks noChangeShapeType="1"/>
          </p:cNvSpPr>
          <p:nvPr/>
        </p:nvSpPr>
        <p:spPr bwMode="auto">
          <a:xfrm>
            <a:off x="5229225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3" name="Line 85"/>
          <p:cNvSpPr>
            <a:spLocks noChangeShapeType="1"/>
          </p:cNvSpPr>
          <p:nvPr/>
        </p:nvSpPr>
        <p:spPr bwMode="auto">
          <a:xfrm>
            <a:off x="5229225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4" name="Line 86"/>
          <p:cNvSpPr>
            <a:spLocks noChangeShapeType="1"/>
          </p:cNvSpPr>
          <p:nvPr/>
        </p:nvSpPr>
        <p:spPr bwMode="auto">
          <a:xfrm>
            <a:off x="5229225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5" name="Line 87"/>
          <p:cNvSpPr>
            <a:spLocks noChangeShapeType="1"/>
          </p:cNvSpPr>
          <p:nvPr/>
        </p:nvSpPr>
        <p:spPr bwMode="auto">
          <a:xfrm>
            <a:off x="5229225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622925" y="2630488"/>
            <a:ext cx="1235075" cy="569912"/>
            <a:chOff x="3542" y="1657"/>
            <a:chExt cx="778" cy="359"/>
          </a:xfrm>
        </p:grpSpPr>
        <p:sp>
          <p:nvSpPr>
            <p:cNvPr id="308275" name="AutoShape 89"/>
            <p:cNvSpPr>
              <a:spLocks noChangeArrowheads="1"/>
            </p:cNvSpPr>
            <p:nvPr/>
          </p:nvSpPr>
          <p:spPr bwMode="auto">
            <a:xfrm>
              <a:off x="3552" y="1872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rgbClr val="00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276" name="Text Box 90"/>
            <p:cNvSpPr txBox="1">
              <a:spLocks noChangeArrowheads="1"/>
            </p:cNvSpPr>
            <p:nvPr/>
          </p:nvSpPr>
          <p:spPr bwMode="auto">
            <a:xfrm>
              <a:off x="3542" y="1657"/>
              <a:ext cx="11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638800" y="3886200"/>
            <a:ext cx="1219200" cy="608013"/>
            <a:chOff x="3552" y="2641"/>
            <a:chExt cx="768" cy="383"/>
          </a:xfrm>
        </p:grpSpPr>
        <p:sp>
          <p:nvSpPr>
            <p:cNvPr id="308273" name="AutoShape 92"/>
            <p:cNvSpPr>
              <a:spLocks noChangeArrowheads="1"/>
            </p:cNvSpPr>
            <p:nvPr/>
          </p:nvSpPr>
          <p:spPr bwMode="auto">
            <a:xfrm>
              <a:off x="3552" y="2880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rgbClr val="96969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274" name="Text Box 93"/>
            <p:cNvSpPr txBox="1">
              <a:spLocks noChangeArrowheads="1"/>
            </p:cNvSpPr>
            <p:nvPr/>
          </p:nvSpPr>
          <p:spPr bwMode="auto">
            <a:xfrm>
              <a:off x="3552" y="2641"/>
              <a:ext cx="11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08268" name="Line 94"/>
          <p:cNvSpPr>
            <a:spLocks noChangeShapeType="1"/>
          </p:cNvSpPr>
          <p:nvPr/>
        </p:nvSpPr>
        <p:spPr bwMode="auto">
          <a:xfrm>
            <a:off x="1066800" y="3733800"/>
            <a:ext cx="3886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9" name="Line 95"/>
          <p:cNvSpPr>
            <a:spLocks noChangeShapeType="1"/>
          </p:cNvSpPr>
          <p:nvPr/>
        </p:nvSpPr>
        <p:spPr bwMode="auto">
          <a:xfrm>
            <a:off x="2971800" y="2590800"/>
            <a:ext cx="0" cy="2286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68448" name="AutoShape 96"/>
          <p:cNvSpPr>
            <a:spLocks noChangeArrowheads="1"/>
          </p:cNvSpPr>
          <p:nvPr/>
        </p:nvSpPr>
        <p:spPr bwMode="auto">
          <a:xfrm>
            <a:off x="4191000" y="1447800"/>
            <a:ext cx="2362200" cy="1524000"/>
          </a:xfrm>
          <a:prstGeom prst="wedgeEllipseCallout">
            <a:avLst>
              <a:gd name="adj1" fmla="val -60079"/>
              <a:gd name="adj2" fmla="val 50000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第一型陷阱</a:t>
            </a:r>
          </a:p>
          <a:p>
            <a:pPr algn="ctr"/>
            <a:r>
              <a:rPr lang="en-US" altLang="zh-TW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太悲觀</a:t>
            </a:r>
            <a:r>
              <a:rPr lang="en-US" altLang="zh-TW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868449" name="AutoShape 97"/>
          <p:cNvSpPr>
            <a:spLocks noChangeArrowheads="1"/>
          </p:cNvSpPr>
          <p:nvPr/>
        </p:nvSpPr>
        <p:spPr bwMode="auto">
          <a:xfrm>
            <a:off x="1981200" y="4876800"/>
            <a:ext cx="2514600" cy="1447800"/>
          </a:xfrm>
          <a:prstGeom prst="wedgeEllipseCallout">
            <a:avLst>
              <a:gd name="adj1" fmla="val -26894"/>
              <a:gd name="adj2" fmla="val -72477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第二型陷阱</a:t>
            </a:r>
          </a:p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太樂觀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pic>
        <p:nvPicPr>
          <p:cNvPr id="308272" name="Picture 99" descr="j02837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229225"/>
            <a:ext cx="952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405" grpId="0" animBg="1" autoUpdateAnimBg="0"/>
      <p:bldP spid="868406" grpId="0" animBg="1" autoUpdateAnimBg="0"/>
      <p:bldP spid="868420" grpId="0" autoUpdateAnimBg="0"/>
      <p:bldP spid="868421" grpId="0" autoUpdateAnimBg="0"/>
      <p:bldP spid="868423" grpId="0" autoUpdateAnimBg="0"/>
      <p:bldP spid="868424" grpId="0" autoUpdateAnimBg="0"/>
      <p:bldP spid="868448" grpId="0" animBg="1" autoUpdateAnimBg="0"/>
      <p:bldP spid="868449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984</Words>
  <Application>Microsoft Office PowerPoint</Application>
  <PresentationFormat>如螢幕大小 (4:3)</PresentationFormat>
  <Paragraphs>196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細明體</vt:lpstr>
      <vt:lpstr>華康中黑體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教學目標</vt:lpstr>
      <vt:lpstr>知識管理成效評估</vt:lpstr>
      <vt:lpstr>策略執行的障礙</vt:lpstr>
      <vt:lpstr>   平衡計分卡：  將願景及策略轉化為執行面的語言</vt:lpstr>
      <vt:lpstr>PowerPoint 簡報</vt:lpstr>
      <vt:lpstr>PowerPoint 簡報</vt:lpstr>
      <vt:lpstr>願景:寶島永續稱雄 神州再造第一 使命:顧客 員工 股東心目中最有價值的公司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知識管理成效評估</dc:title>
  <dc:creator>Your User Name</dc:creator>
  <cp:lastModifiedBy>George Lee</cp:lastModifiedBy>
  <cp:revision>1</cp:revision>
  <dcterms:created xsi:type="dcterms:W3CDTF">2010-07-14T02:31:30Z</dcterms:created>
  <dcterms:modified xsi:type="dcterms:W3CDTF">2017-09-12T07:02:41Z</dcterms:modified>
</cp:coreProperties>
</file>